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3.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7"/>
  </p:notesMasterIdLst>
  <p:sldIdLst>
    <p:sldId id="300" r:id="rId6"/>
    <p:sldId id="324" r:id="rId7"/>
    <p:sldId id="302" r:id="rId8"/>
    <p:sldId id="325" r:id="rId9"/>
    <p:sldId id="326" r:id="rId10"/>
    <p:sldId id="327" r:id="rId11"/>
    <p:sldId id="328" r:id="rId12"/>
    <p:sldId id="329" r:id="rId13"/>
    <p:sldId id="330" r:id="rId14"/>
    <p:sldId id="303" r:id="rId15"/>
    <p:sldId id="331" r:id="rId16"/>
    <p:sldId id="332" r:id="rId17"/>
    <p:sldId id="305" r:id="rId18"/>
    <p:sldId id="320" r:id="rId19"/>
    <p:sldId id="322" r:id="rId20"/>
    <p:sldId id="321" r:id="rId21"/>
    <p:sldId id="333" r:id="rId22"/>
    <p:sldId id="316"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initials="G" lastIdx="3" clrIdx="0">
    <p:extLst>
      <p:ext uri="{19B8F6BF-5375-455C-9EA6-DF929625EA0E}">
        <p15:presenceInfo xmlns:p15="http://schemas.microsoft.com/office/powerpoint/2012/main" userId="d022b7dd87edc0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4" autoAdjust="0"/>
    <p:restoredTop sz="93609" autoAdjust="0"/>
  </p:normalViewPr>
  <p:slideViewPr>
    <p:cSldViewPr snapToGrid="0">
      <p:cViewPr varScale="1">
        <p:scale>
          <a:sx n="68" d="100"/>
          <a:sy n="68" d="100"/>
        </p:scale>
        <p:origin x="77" y="57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00:27:58.298" idx="1">
    <p:pos x="10" y="10"/>
    <p:text>I like this</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19T01:00:04.134" idx="2">
    <p:pos x="7431" y="804"/>
    <p:text>This one is also good</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19T01:02:36.956" idx="3">
    <p:pos x="7445" y="804"/>
    <p:text>This one is also good.</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18-Aug-20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a:t>
            </a:r>
            <a:r>
              <a:rPr lang="en-US" sz="1200" b="1" i="0" kern="1200" dirty="0">
                <a:solidFill>
                  <a:schemeClr val="tx1"/>
                </a:solidFill>
                <a:effectLst/>
                <a:latin typeface="+mn-lt"/>
                <a:ea typeface="+mn-ea"/>
                <a:cs typeface="+mn-cs"/>
              </a:rPr>
              <a:t>distributed storage available to all nodes of the container</a:t>
            </a:r>
            <a:r>
              <a:rPr lang="en-US" sz="1200" b="0" i="0" kern="1200" dirty="0">
                <a:solidFill>
                  <a:schemeClr val="tx1"/>
                </a:solidFill>
                <a:effectLst/>
                <a:latin typeface="+mn-lt"/>
                <a:ea typeface="+mn-ea"/>
                <a:cs typeface="+mn-cs"/>
              </a:rPr>
              <a:t>: The storage can </a:t>
            </a:r>
            <a:r>
              <a:rPr lang="en-US" sz="1200" b="1" i="0" kern="1200" dirty="0">
                <a:solidFill>
                  <a:schemeClr val="tx1"/>
                </a:solidFill>
                <a:effectLst/>
                <a:latin typeface="+mn-lt"/>
                <a:ea typeface="+mn-ea"/>
                <a:cs typeface="+mn-cs"/>
              </a:rPr>
              <a:t>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a:t>
            </a:r>
            <a:r>
              <a:rPr lang="en-US" sz="1200" b="1" i="0" kern="1200" dirty="0">
                <a:solidFill>
                  <a:schemeClr val="tx1"/>
                </a:solidFill>
                <a:effectLst/>
                <a:latin typeface="+mn-lt"/>
                <a:ea typeface="+mn-ea"/>
                <a:cs typeface="+mn-cs"/>
              </a:rPr>
              <a:t>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a:t>
            </a:r>
            <a:r>
              <a:rPr lang="en-US" sz="1200" b="1" i="0" kern="1200" dirty="0">
                <a:solidFill>
                  <a:schemeClr val="tx1"/>
                </a:solidFill>
                <a:effectLst/>
                <a:latin typeface="+mn-lt"/>
                <a:ea typeface="+mn-ea"/>
                <a:cs typeface="+mn-cs"/>
              </a:rPr>
              <a:t>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a:t>
            </a:r>
            <a:r>
              <a:rPr lang="en-US" sz="1200" b="1" i="0" kern="1200" dirty="0">
                <a:solidFill>
                  <a:schemeClr val="tx1"/>
                </a:solidFill>
                <a:effectLst/>
                <a:latin typeface="+mn-lt"/>
                <a:ea typeface="+mn-ea"/>
                <a:cs typeface="+mn-cs"/>
              </a:rPr>
              <a:t>programming surface to prepare data and do data science.</a:t>
            </a:r>
          </a:p>
          <a:p>
            <a:pPr marL="171450" indent="-171450" algn="r">
              <a:buFont typeface="Arial" panose="020B0604020202020204" pitchFamily="34" charset="0"/>
              <a:buChar char="•"/>
            </a:pPr>
            <a:r>
              <a:rPr lang="en-US" sz="1200" b="0" i="0" kern="1200" dirty="0">
                <a:solidFill>
                  <a:schemeClr val="tx1"/>
                </a:solidFill>
                <a:effectLst/>
                <a:latin typeface="+mn-lt"/>
                <a:ea typeface="+mn-ea"/>
                <a:cs typeface="+mn-cs"/>
              </a:rPr>
              <a:t>Scale data systems to </a:t>
            </a:r>
            <a:r>
              <a:rPr lang="en-US" sz="1200" b="1" i="0" kern="1200" dirty="0">
                <a:solidFill>
                  <a:schemeClr val="tx1"/>
                </a:solidFill>
                <a:effectLst/>
                <a:latin typeface="+mn-lt"/>
                <a:ea typeface="+mn-ea"/>
                <a:cs typeface="+mn-cs"/>
              </a:rPr>
              <a:t>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Unlock business insights from multiple sources</a:t>
            </a:r>
            <a:r>
              <a:rPr lang="en-US" sz="1200" b="0" i="0" kern="1200" dirty="0">
                <a:solidFill>
                  <a:schemeClr val="tx1"/>
                </a:solidFill>
                <a:effectLst/>
                <a:latin typeface="+mn-lt"/>
                <a:ea typeface="+mn-ea"/>
                <a:cs typeface="+mn-cs"/>
              </a:rPr>
              <a:t> of structured and unstructured data.</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Apply deep analytics with high-performance responses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t>
            </a:r>
            <a:r>
              <a:rPr lang="en-US" sz="1200" b="1" i="0" kern="1200" dirty="0">
                <a:solidFill>
                  <a:schemeClr val="tx1"/>
                </a:solidFill>
                <a:effectLst/>
                <a:latin typeface="+mn-lt"/>
                <a:ea typeface="+mn-ea"/>
                <a:cs typeface="+mn-cs"/>
              </a:rPr>
              <a:t>AI into apps to actively engage with customers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a:t>
            </a:r>
            <a:r>
              <a:rPr lang="en-US" sz="1200" b="1" i="0" kern="1200" dirty="0">
                <a:solidFill>
                  <a:schemeClr val="tx1"/>
                </a:solidFill>
                <a:effectLst/>
                <a:latin typeface="+mn-lt"/>
                <a:ea typeface="+mn-ea"/>
                <a:cs typeface="+mn-cs"/>
              </a:rPr>
              <a:t>PII and GDPR-related compliance issues for audit reports </a:t>
            </a:r>
            <a:r>
              <a:rPr lang="en-US" sz="1200" b="0" i="0" kern="1200" dirty="0">
                <a:solidFill>
                  <a:schemeClr val="tx1"/>
                </a:solidFill>
                <a:effectLst/>
                <a:latin typeface="+mn-lt"/>
                <a:ea typeface="+mn-ea"/>
                <a:cs typeface="+mn-cs"/>
              </a:rPr>
              <a:t>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19867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a:t>
            </a:r>
            <a:r>
              <a:rPr lang="en-US" sz="1200" b="1" i="0" kern="1200" dirty="0">
                <a:solidFill>
                  <a:schemeClr val="tx1"/>
                </a:solidFill>
                <a:effectLst/>
                <a:latin typeface="+mn-lt"/>
                <a:ea typeface="+mn-ea"/>
                <a:cs typeface="+mn-cs"/>
              </a:rPr>
              <a:t>centrally manage and monitor the cluster once deployed</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a:t>
            </a:r>
            <a:r>
              <a:rPr lang="en-US" sz="1200" b="1" i="0" kern="1200" dirty="0">
                <a:solidFill>
                  <a:schemeClr val="tx1"/>
                </a:solidFill>
                <a:effectLst/>
                <a:latin typeface="+mn-lt"/>
                <a:ea typeface="+mn-ea"/>
                <a:cs typeface="+mn-cs"/>
              </a:rPr>
              <a:t>data warehouse, or will a data mart suffice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a:t>
            </a:r>
            <a:r>
              <a:rPr lang="en-US" sz="1200" b="1" i="0" kern="1200" dirty="0">
                <a:solidFill>
                  <a:schemeClr val="tx1"/>
                </a:solidFill>
                <a:effectLst/>
                <a:latin typeface="+mn-lt"/>
                <a:ea typeface="+mn-ea"/>
                <a:cs typeface="+mn-cs"/>
              </a:rPr>
              <a:t>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a:t>
            </a:r>
            <a:r>
              <a:rPr lang="en-US" sz="1200" b="1" i="0" kern="1200" dirty="0">
                <a:solidFill>
                  <a:schemeClr val="tx1"/>
                </a:solidFill>
                <a:effectLst/>
                <a:latin typeface="+mn-lt"/>
                <a:ea typeface="+mn-ea"/>
                <a:cs typeface="+mn-cs"/>
              </a:rPr>
              <a:t>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409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sharding the data across multiple instances, reducing the amount of data stored within each location. Since indexes can become quite large, causing both performance and storage impact when creating and updating the indexes, sharding is generally the preferred method for improving performance in these scenarios. However, sharding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stockitemholdings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Keras, and Tensorflow.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third-party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cluster components, you have three primary interfaces to use: The cluster administration portal, kubectl (Kubernetes tool), and the Kubernetes dashboard.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can be used to monitor and troubleshoot your SQL Server 2019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Metastore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18-Aug-20 1:49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a:t>
            </a:r>
            <a:r>
              <a:rPr lang="en-US" sz="1200" b="1" i="0" kern="1200" dirty="0">
                <a:solidFill>
                  <a:schemeClr val="tx1"/>
                </a:solidFill>
                <a:effectLst/>
                <a:latin typeface="+mn-lt"/>
                <a:ea typeface="+mn-ea"/>
                <a:cs typeface="+mn-cs"/>
              </a:rPr>
              <a:t>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a:t>
            </a:r>
            <a:r>
              <a:rPr lang="en-US" sz="1200" b="1" i="0" kern="1200" dirty="0">
                <a:solidFill>
                  <a:schemeClr val="tx1"/>
                </a:solidFill>
                <a:effectLst/>
                <a:latin typeface="+mn-lt"/>
                <a:ea typeface="+mn-ea"/>
                <a:cs typeface="+mn-cs"/>
              </a:rPr>
              <a:t>siloed</a:t>
            </a:r>
            <a:r>
              <a:rPr lang="en-US" sz="1200" b="0" i="0" kern="1200" dirty="0">
                <a:solidFill>
                  <a:schemeClr val="tx1"/>
                </a:solidFill>
                <a:effectLst/>
                <a:latin typeface="+mn-lt"/>
                <a:ea typeface="+mn-ea"/>
                <a:cs typeface="+mn-cs"/>
              </a:rPr>
              <a:t>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a:t>
            </a:r>
            <a:r>
              <a:rPr lang="en-US" sz="1200" b="1" i="0" kern="1200" dirty="0">
                <a:solidFill>
                  <a:schemeClr val="tx1"/>
                </a:solidFill>
                <a:effectLst/>
                <a:latin typeface="+mn-lt"/>
                <a:ea typeface="+mn-ea"/>
                <a:cs typeface="+mn-cs"/>
              </a:rPr>
              <a:t>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a:t>
            </a:r>
            <a:r>
              <a:rPr lang="en-US" sz="1200" b="1" i="0" kern="1200" dirty="0">
                <a:solidFill>
                  <a:schemeClr val="tx1"/>
                </a:solidFill>
                <a:effectLst/>
                <a:latin typeface="+mn-lt"/>
                <a:ea typeface="+mn-ea"/>
                <a:cs typeface="+mn-cs"/>
              </a:rPr>
              <a:t>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t>
            </a:r>
            <a:r>
              <a:rPr lang="en-US" sz="1200" b="1" i="0" kern="1200" dirty="0">
                <a:solidFill>
                  <a:schemeClr val="tx1"/>
                </a:solidFill>
                <a:effectLst/>
                <a:latin typeface="+mn-lt"/>
                <a:ea typeface="+mn-ea"/>
                <a:cs typeface="+mn-cs"/>
              </a:rPr>
              <a:t>amount of time to put such a system in place and properly maintain it,</a:t>
            </a:r>
            <a:r>
              <a:rPr lang="en-US" sz="1200" b="0" i="0" kern="1200" dirty="0">
                <a:solidFill>
                  <a:schemeClr val="tx1"/>
                </a:solidFill>
                <a:effectLst/>
                <a:latin typeface="+mn-lt"/>
                <a:ea typeface="+mn-ea"/>
                <a:cs typeface="+mn-cs"/>
              </a:rPr>
              <a:t> but even more so, having an inherent delay between when new data is written to the source system and when that data is moved into the data warehouse. They would like to have access to </a:t>
            </a:r>
            <a:r>
              <a:rPr lang="en-US" sz="1200" b="1" i="0" kern="1200" dirty="0">
                <a:solidFill>
                  <a:schemeClr val="tx1"/>
                </a:solidFill>
                <a:effectLst/>
                <a:latin typeface="+mn-lt"/>
                <a:ea typeface="+mn-ea"/>
                <a:cs typeface="+mn-cs"/>
              </a:rPr>
              <a:t>data from all systems</a:t>
            </a:r>
            <a:r>
              <a:rPr lang="en-US" sz="1200" b="0" i="0" kern="1200" dirty="0">
                <a:solidFill>
                  <a:schemeClr val="tx1"/>
                </a:solidFill>
                <a:effectLst/>
                <a:latin typeface="+mn-lt"/>
                <a:ea typeface="+mn-ea"/>
                <a:cs typeface="+mn-cs"/>
              </a:rPr>
              <a:t> while it is fresh but do so in a way that is</a:t>
            </a:r>
            <a:r>
              <a:rPr lang="en-US" sz="1200" b="1" i="0" kern="1200" dirty="0">
                <a:solidFill>
                  <a:schemeClr val="tx1"/>
                </a:solidFill>
                <a:effectLst/>
                <a:latin typeface="+mn-lt"/>
                <a:ea typeface="+mn-ea"/>
                <a:cs typeface="+mn-cs"/>
              </a:rPr>
              <a:t> highly scalable and able to support complex joins between the external sources and internal SQL server </a:t>
            </a:r>
            <a:r>
              <a:rPr lang="en-US" sz="1200" b="0" i="0" kern="1200" dirty="0">
                <a:solidFill>
                  <a:schemeClr val="tx1"/>
                </a:solidFill>
                <a:effectLst/>
                <a:latin typeface="+mn-lt"/>
                <a:ea typeface="+mn-ea"/>
                <a:cs typeface="+mn-cs"/>
              </a:rPr>
              <a:t>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a:t>
            </a:r>
            <a:r>
              <a:rPr lang="en-US" sz="1200" b="1" i="0" kern="1200" dirty="0">
                <a:solidFill>
                  <a:schemeClr val="tx1"/>
                </a:solidFill>
                <a:effectLst/>
                <a:latin typeface="+mn-lt"/>
                <a:ea typeface="+mn-ea"/>
                <a:cs typeface="+mn-cs"/>
              </a:rPr>
              <a:t> denormalized and aggregated representations of their data for reporting purposes. In other terms, a data mart</a:t>
            </a:r>
            <a:r>
              <a:rPr lang="en-US" sz="1200" b="0" i="0" kern="1200" dirty="0">
                <a:solidFill>
                  <a:schemeClr val="tx1"/>
                </a:solidFill>
                <a:effectLst/>
                <a:latin typeface="+mn-lt"/>
                <a:ea typeface="+mn-ea"/>
                <a:cs typeface="+mn-cs"/>
              </a:rPr>
              <a:t>. However, they would like to also take advantage of distributed storage of this data, which would include sharding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0795769" cy="5542037"/>
          </a:xfrm>
        </p:spPr>
        <p:txBody>
          <a:bodyPr>
            <a:normAutofit fontScale="85000" lnSpcReduction="20000"/>
          </a:bodyPr>
          <a:lstStyle/>
          <a:p>
            <a:r>
              <a:rPr lang="en-US" sz="3600" dirty="0">
                <a:solidFill>
                  <a:schemeClr val="tx1"/>
                </a:solidFill>
              </a:rPr>
              <a:t>Distributed storage available to all nodes of a storage container</a:t>
            </a:r>
          </a:p>
          <a:p>
            <a:endParaRPr lang="en-US" sz="3600" dirty="0">
              <a:solidFill>
                <a:schemeClr val="tx1"/>
              </a:solidFill>
            </a:endParaRPr>
          </a:p>
          <a:p>
            <a:r>
              <a:rPr lang="en-US" sz="3600" dirty="0">
                <a:solidFill>
                  <a:schemeClr val="tx1"/>
                </a:solidFill>
              </a:rPr>
              <a:t>Require a data lake to easily store and access disparate data</a:t>
            </a:r>
          </a:p>
          <a:p>
            <a:endParaRPr lang="en-US" sz="3600" dirty="0">
              <a:solidFill>
                <a:schemeClr val="tx1"/>
              </a:solidFill>
            </a:endParaRPr>
          </a:p>
          <a:p>
            <a:r>
              <a:rPr lang="en-US" sz="3600" dirty="0">
                <a:solidFill>
                  <a:schemeClr val="tx1"/>
                </a:solidFill>
              </a:rPr>
              <a:t>Would like a data mart to store denormalized and aggregated data while taking advantage of distributed storage</a:t>
            </a:r>
          </a:p>
          <a:p>
            <a:endParaRPr lang="en-US" sz="3600" dirty="0">
              <a:solidFill>
                <a:schemeClr val="tx1"/>
              </a:solidFill>
            </a:endParaRPr>
          </a:p>
          <a:p>
            <a:r>
              <a:rPr lang="en-US" sz="3600" dirty="0">
                <a:solidFill>
                  <a:schemeClr val="tx1"/>
                </a:solidFill>
              </a:rPr>
              <a:t>Simplified programming surface to prepare data and do data science</a:t>
            </a:r>
          </a:p>
          <a:p>
            <a:endParaRPr lang="en-US" sz="3600" dirty="0">
              <a:solidFill>
                <a:schemeClr val="tx1"/>
              </a:solidFill>
            </a:endParaRPr>
          </a:p>
          <a:p>
            <a:r>
              <a:rPr lang="en-US" sz="3600" dirty="0">
                <a:solidFill>
                  <a:schemeClr val="tx1"/>
                </a:solidFill>
              </a:rPr>
              <a:t>Scale data systems to reach more consumers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0795769" cy="5542037"/>
          </a:xfrm>
        </p:spPr>
        <p:txBody>
          <a:bodyPr>
            <a:normAutofit fontScale="92500"/>
          </a:bodyPr>
          <a:lstStyle/>
          <a:p>
            <a:r>
              <a:rPr lang="en-US" sz="3600" dirty="0">
                <a:solidFill>
                  <a:schemeClr val="tx1"/>
                </a:solidFill>
              </a:rPr>
              <a:t>Unlock business insights from multiple sources of structured and unstructured data</a:t>
            </a:r>
          </a:p>
          <a:p>
            <a:endParaRPr lang="en-US" sz="3600" dirty="0">
              <a:solidFill>
                <a:schemeClr val="tx1"/>
              </a:solidFill>
            </a:endParaRPr>
          </a:p>
          <a:p>
            <a:r>
              <a:rPr lang="en-US" sz="3600" dirty="0">
                <a:solidFill>
                  <a:schemeClr val="tx1"/>
                </a:solidFill>
              </a:rPr>
              <a:t>Apply deep analytics with high-performance responses</a:t>
            </a:r>
          </a:p>
          <a:p>
            <a:endParaRPr lang="en-US" sz="3600" dirty="0">
              <a:solidFill>
                <a:schemeClr val="tx1"/>
              </a:solidFill>
            </a:endParaRPr>
          </a:p>
          <a:p>
            <a:r>
              <a:rPr lang="en-US" sz="3600" dirty="0">
                <a:solidFill>
                  <a:schemeClr val="tx1"/>
                </a:solidFill>
              </a:rPr>
              <a:t>Enable AI into apps to actively engage with customers</a:t>
            </a:r>
          </a:p>
          <a:p>
            <a:endParaRPr lang="en-US" sz="3600" dirty="0">
              <a:solidFill>
                <a:schemeClr val="tx1"/>
              </a:solidFill>
            </a:endParaRPr>
          </a:p>
          <a:p>
            <a:r>
              <a:rPr lang="en-US" sz="3600" dirty="0">
                <a:solidFill>
                  <a:schemeClr val="tx1"/>
                </a:solidFill>
              </a:rPr>
              <a:t>Identify PII and GDPR-related compliance issues for audit reports and take steps to fix these issues</a:t>
            </a: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fontScale="62500" lnSpcReduction="20000"/>
          </a:bodyPr>
          <a:lstStyle/>
          <a:p>
            <a:r>
              <a:rPr lang="en-US" sz="5168"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3368"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ommon scenarios shows the ingest, store, prep and train, and model and serve stages.">
            <a:extLst>
              <a:ext uri="{FF2B5EF4-FFF2-40B4-BE49-F238E27FC236}">
                <a16:creationId xmlns:a16="http://schemas.microsoft.com/office/drawing/2014/main" id="{B92DEC54-81D6-4E1D-B983-5CE6DF7CA94E}"/>
              </a:ext>
            </a:extLst>
          </p:cNvPr>
          <p:cNvPicPr>
            <a:picLocks noChangeAspect="1"/>
          </p:cNvPicPr>
          <p:nvPr/>
        </p:nvPicPr>
        <p:blipFill>
          <a:blip r:embed="rId3"/>
          <a:stretch>
            <a:fillRect/>
          </a:stretch>
        </p:blipFill>
        <p:spPr>
          <a:xfrm>
            <a:off x="1186908" y="1384980"/>
            <a:ext cx="9726744" cy="477383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a:t>
            </a:r>
            <a:r>
              <a:rPr lang="en-US" sz="2400" b="1" dirty="0">
                <a:latin typeface="Segoe UI Semilight" panose="020B0402040204020203" pitchFamily="34" charset="0"/>
                <a:cs typeface="Segoe UI Semilight" panose="020B0402040204020203" pitchFamily="34" charset="0"/>
              </a:rPr>
              <a:t>solution and prepare to present the solution to the target customer audience in a 15-minute chalk-talk format</a:t>
            </a:r>
            <a:r>
              <a:rPr lang="en-US" sz="2400" dirty="0">
                <a:latin typeface="Segoe UI Semilight" panose="020B0402040204020203" pitchFamily="34" charset="0"/>
                <a:cs typeface="Segoe UI Semilight" panose="020B0402040204020203" pitchFamily="34" charset="0"/>
              </a:rPr>
              <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b="1"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94634907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latin typeface="Segoe UI" panose="020B0502040204020203" pitchFamily="34" charset="0"/>
                          <a:cs typeface="Segoe UI" panose="020B0502040204020203" pitchFamily="34" charset="0"/>
                        </a:rPr>
                        <a:t>Respond to questions </a:t>
                      </a:r>
                      <a:r>
                        <a:rPr lang="en-US" sz="1300" b="0" dirty="0">
                          <a:solidFill>
                            <a:schemeClr val="bg1"/>
                          </a:solidFill>
                          <a:latin typeface="Segoe UI" panose="020B0502040204020203" pitchFamily="34" charset="0"/>
                          <a:cs typeface="Segoe UI" panose="020B0502040204020203" pitchFamily="34" charset="0"/>
                        </a:rPr>
                        <a:t>outlined in your guide and list the answers on a </a:t>
                      </a:r>
                      <a:r>
                        <a:rPr lang="en-US" sz="1300" b="1" dirty="0">
                          <a:solidFill>
                            <a:schemeClr val="bg1"/>
                          </a:solidFill>
                          <a:latin typeface="Segoe UI" panose="020B0502040204020203" pitchFamily="34" charset="0"/>
                          <a:cs typeface="Segoe UI" panose="020B0502040204020203" pitchFamily="34" charset="0"/>
                        </a:rPr>
                        <a:t>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a:t>
                      </a:r>
                      <a:r>
                        <a:rPr lang="en-US" sz="1300" b="1" kern="1200" baseline="0" dirty="0">
                          <a:solidFill>
                            <a:schemeClr val="bg1"/>
                          </a:solidFill>
                          <a:latin typeface="Segoe UI" panose="020B0502040204020203" pitchFamily="34" charset="0"/>
                          <a:ea typeface="+mn-ea"/>
                          <a:cs typeface="Segoe UI" panose="020B0502040204020203" pitchFamily="34" charset="0"/>
                        </a:rPr>
                        <a:t>stated requirements as time allows</a:t>
                      </a:r>
                      <a:r>
                        <a:rPr lang="en-US" sz="1300" kern="1200" baseline="0" dirty="0">
                          <a:solidFill>
                            <a:schemeClr val="bg1"/>
                          </a:solidFill>
                          <a:latin typeface="Segoe UI" panose="020B0502040204020203" pitchFamily="34" charset="0"/>
                          <a:ea typeface="+mn-ea"/>
                          <a:cs typeface="Segoe UI" panose="020B0502040204020203" pitchFamily="34" charset="0"/>
                        </a:rPr>
                        <a:t>. Show the solution on a </a:t>
                      </a:r>
                      <a:r>
                        <a:rPr lang="en-US" sz="1300" b="1" kern="1200" baseline="0" dirty="0">
                          <a:solidFill>
                            <a:schemeClr val="bg1"/>
                          </a:solidFill>
                          <a:latin typeface="Segoe UI" panose="020B0502040204020203" pitchFamily="34" charset="0"/>
                          <a:ea typeface="+mn-ea"/>
                          <a:cs typeface="Segoe UI" panose="020B0502040204020203" pitchFamily="34" charset="0"/>
                        </a:rPr>
                        <a:t>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a:t>
                      </a:r>
                      <a:r>
                        <a:rPr lang="en-US" sz="1300" b="1" dirty="0">
                          <a:latin typeface="Segoe UI" panose="020B0502040204020203" pitchFamily="34" charset="0"/>
                          <a:cs typeface="Segoe UI" panose="020B0502040204020203" pitchFamily="34" charset="0"/>
                        </a:rPr>
                        <a:t>customer needs</a:t>
                      </a:r>
                      <a:r>
                        <a:rPr lang="en-US" sz="1300" dirty="0">
                          <a:latin typeface="Segoe UI" panose="020B0502040204020203" pitchFamily="34" charset="0"/>
                          <a:cs typeface="Segoe UI" panose="020B0502040204020203" pitchFamily="34" charset="0"/>
                        </a:rPr>
                        <a:t>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a:t>
                      </a:r>
                      <a:r>
                        <a:rPr lang="en-US" sz="1300" b="1" dirty="0">
                          <a:latin typeface="Segoe UI" panose="020B0502040204020203" pitchFamily="34" charset="0"/>
                          <a:cs typeface="Segoe UI" panose="020B0502040204020203" pitchFamily="34" charset="0"/>
                        </a:rPr>
                        <a:t>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a:t>
                      </a:r>
                      <a:r>
                        <a:rPr lang="en-US" sz="1300" b="1" dirty="0">
                          <a:latin typeface="Segoe UI" panose="020B0502040204020203" pitchFamily="34" charset="0"/>
                          <a:cs typeface="Segoe UI" panose="020B0502040204020203" pitchFamily="34" charset="0"/>
                        </a:rPr>
                        <a:t>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a:t>
                      </a:r>
                      <a:r>
                        <a:rPr lang="en-US" sz="1300" b="1" dirty="0">
                          <a:latin typeface="Segoe UI" panose="020B0502040204020203" pitchFamily="34" charset="0"/>
                          <a:cs typeface="Segoe UI" panose="020B0502040204020203" pitchFamily="34" charset="0"/>
                        </a:rPr>
                        <a:t>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7"/>
            <a:ext cx="11653523" cy="3618268"/>
          </a:xfrm>
        </p:spPr>
        <p:txBody>
          <a:bodyPr>
            <a:normAutofit lnSpcReduction="10000"/>
          </a:bodyPr>
          <a:lstStyle/>
          <a:p>
            <a:pPr lvl="1"/>
            <a:r>
              <a:rPr lang="en-US" sz="2800" b="1" dirty="0">
                <a:solidFill>
                  <a:schemeClr val="tx1"/>
                </a:solidFill>
                <a:latin typeface="Segoe UI Semilight" panose="020B0402040204020203" pitchFamily="34" charset="0"/>
                <a:cs typeface="Segoe UI Semilight" panose="020B0402040204020203" pitchFamily="34" charset="0"/>
              </a:rPr>
              <a:t>Charlene Mathis</a:t>
            </a:r>
            <a:r>
              <a:rPr lang="en-US" sz="2800" dirty="0">
                <a:solidFill>
                  <a:schemeClr val="tx1"/>
                </a:solidFill>
                <a:latin typeface="Segoe UI Semilight" panose="020B0402040204020203" pitchFamily="34" charset="0"/>
                <a:cs typeface="Segoe UI Semilight" panose="020B0402040204020203" pitchFamily="34" charset="0"/>
              </a:rPr>
              <a:t>, Chief Information Officer, Wide World Importers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 movement showing ETL between databases, versus data virtualization showing a SQL Server layer that draws from many data sources">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fontScale="92500" lnSpcReduction="20000"/>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endParaRPr lang="en-US" sz="2800" dirty="0">
              <a:solidFill>
                <a:schemeClr val="tx1"/>
              </a:solidFill>
            </a:endParaRPr>
          </a:p>
          <a:p>
            <a:pPr lvl="1"/>
            <a:r>
              <a:rPr lang="en-US" sz="2800" dirty="0">
                <a:solidFill>
                  <a:schemeClr val="tx1"/>
                </a:solidFill>
              </a:rPr>
              <a:t>Part of the BDC’s control plane</a:t>
            </a:r>
          </a:p>
          <a:p>
            <a:pPr lvl="1"/>
            <a:endParaRPr lang="en-US" sz="2800" dirty="0">
              <a:solidFill>
                <a:schemeClr val="tx1"/>
              </a:solidFill>
            </a:endParaRPr>
          </a:p>
          <a:p>
            <a:pPr lvl="1"/>
            <a:r>
              <a:rPr lang="en-US" sz="2800" dirty="0">
                <a:solidFill>
                  <a:schemeClr val="tx1"/>
                </a:solidFill>
              </a:rPr>
              <a:t>Stores metadata about the PolyBase external data sources </a:t>
            </a:r>
            <a:br>
              <a:rPr lang="en-US" sz="2800" dirty="0">
                <a:solidFill>
                  <a:schemeClr val="tx1"/>
                </a:solidFill>
              </a:rPr>
            </a:br>
            <a:r>
              <a:rPr lang="en-US" sz="2800" dirty="0">
                <a:solidFill>
                  <a:schemeClr val="tx1"/>
                </a:solidFill>
              </a:rPr>
              <a:t>and external tables defined in user tables</a:t>
            </a:r>
          </a:p>
          <a:p>
            <a:pPr lvl="1"/>
            <a:endParaRPr lang="en-US" sz="2800" dirty="0">
              <a:solidFill>
                <a:schemeClr val="tx1"/>
              </a:solidFill>
            </a:endParaRPr>
          </a:p>
          <a:p>
            <a:pPr lvl="1"/>
            <a:r>
              <a:rPr lang="en-US" sz="2800" dirty="0">
                <a:solidFill>
                  <a:schemeClr val="tx1"/>
                </a:solidFill>
              </a:rPr>
              <a:t>Contains all standard SQL Server system tables</a:t>
            </a:r>
          </a:p>
          <a:p>
            <a:pPr lvl="1"/>
            <a:endParaRPr lang="en-US" sz="2800" dirty="0">
              <a:solidFill>
                <a:schemeClr val="tx1"/>
              </a:solidFill>
            </a:endParaRP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pic>
        <p:nvPicPr>
          <p:cNvPr id="1026" name="Picture 2" descr="SQL Server Master Instance">
            <a:extLst>
              <a:ext uri="{FF2B5EF4-FFF2-40B4-BE49-F238E27FC236}">
                <a16:creationId xmlns:a16="http://schemas.microsoft.com/office/drawing/2014/main" id="{F990179F-18A4-4C2C-9066-968CBC868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326" y="3233151"/>
            <a:ext cx="2314681" cy="188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850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endParaRPr lang="en-US" sz="2600" dirty="0">
              <a:solidFill>
                <a:schemeClr val="tx1"/>
              </a:solidFill>
            </a:endParaRP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endParaRPr lang="en-US" sz="2600" dirty="0"/>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pic>
        <p:nvPicPr>
          <p:cNvPr id="6" name="Picture 5" descr="Storage Pool containing SQL Server, Spark, and HDFS">
            <a:extLst>
              <a:ext uri="{FF2B5EF4-FFF2-40B4-BE49-F238E27FC236}">
                <a16:creationId xmlns:a16="http://schemas.microsoft.com/office/drawing/2014/main" id="{3ED0B041-8B70-448A-B024-11F8E328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106" y="2316681"/>
            <a:ext cx="2048434" cy="1548518"/>
          </a:xfrm>
          <a:prstGeom prst="rect">
            <a:avLst/>
          </a:prstGeom>
        </p:spPr>
      </p:pic>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endParaRPr lang="en-US" sz="2800" dirty="0">
              <a:solidFill>
                <a:schemeClr val="tx1"/>
              </a:solidFill>
            </a:endParaRPr>
          </a:p>
          <a:p>
            <a:pPr lvl="1"/>
            <a:r>
              <a:rPr lang="en-US" sz="2800" dirty="0">
                <a:solidFill>
                  <a:schemeClr val="tx1"/>
                </a:solidFill>
              </a:rPr>
              <a:t>A data pool is used to ingest data from SQL queries or Spark jobs</a:t>
            </a:r>
          </a:p>
          <a:p>
            <a:pPr lvl="1"/>
            <a:endParaRPr lang="en-US" sz="2800" dirty="0">
              <a:solidFill>
                <a:schemeClr val="tx1"/>
              </a:solidFill>
            </a:endParaRP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pic>
        <p:nvPicPr>
          <p:cNvPr id="6" name="Picture 5" descr="The Data Pool contains several SQL nodes.">
            <a:extLst>
              <a:ext uri="{FF2B5EF4-FFF2-40B4-BE49-F238E27FC236}">
                <a16:creationId xmlns:a16="http://schemas.microsoft.com/office/drawing/2014/main" id="{12DF9015-835E-4D8E-8F88-AE2CA0095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069" y="3100526"/>
            <a:ext cx="2121592" cy="1609483"/>
          </a:xfrm>
          <a:prstGeom prst="rect">
            <a:avLst/>
          </a:prstGeom>
        </p:spPr>
      </p:pic>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pic>
        <p:nvPicPr>
          <p:cNvPr id="6" name="Picture 5" descr="The Compute Pool contains several SQL Server instances.">
            <a:extLst>
              <a:ext uri="{FF2B5EF4-FFF2-40B4-BE49-F238E27FC236}">
                <a16:creationId xmlns:a16="http://schemas.microsoft.com/office/drawing/2014/main" id="{A70CA426-548C-457D-BB1A-C17EF6B97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984" y="4527719"/>
            <a:ext cx="2402032" cy="1963082"/>
          </a:xfrm>
          <a:prstGeom prst="rect">
            <a:avLst/>
          </a:prstGeom>
        </p:spPr>
      </p:pic>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endParaRPr lang="en-US" sz="2800" dirty="0">
              <a:solidFill>
                <a:schemeClr val="tx1"/>
              </a:solidFill>
            </a:endParaRP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endParaRPr lang="en-US" sz="2800" dirty="0">
              <a:solidFill>
                <a:schemeClr val="tx1"/>
              </a:solidFill>
            </a:endParaRP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pic>
        <p:nvPicPr>
          <p:cNvPr id="6" name="Picture 5" descr="The App Pool contains Machine Learning Server and SSIS.">
            <a:extLst>
              <a:ext uri="{FF2B5EF4-FFF2-40B4-BE49-F238E27FC236}">
                <a16:creationId xmlns:a16="http://schemas.microsoft.com/office/drawing/2014/main" id="{42EAD252-9AD2-4FB5-8AFF-44F93FB0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2" y="2362107"/>
            <a:ext cx="2432515" cy="2133785"/>
          </a:xfrm>
          <a:prstGeom prst="rect">
            <a:avLst/>
          </a:prstGeom>
        </p:spPr>
      </p:pic>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70000" lnSpcReduction="2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1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endParaRPr lang="en-US" sz="2800" dirty="0">
              <a:solidFill>
                <a:schemeClr val="tx1"/>
              </a:solidFill>
            </a:endParaRP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endParaRPr lang="en-US" sz="2800" dirty="0">
              <a:solidFill>
                <a:schemeClr val="tx1"/>
              </a:solidFill>
            </a:endParaRP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lnSpcReduction="10000"/>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endParaRPr lang="en-US" sz="2800" dirty="0">
              <a:solidFill>
                <a:schemeClr val="tx1"/>
              </a:solidFill>
            </a:endParaRP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508487"/>
          </a:xfrm>
        </p:spPr>
        <p:txBody>
          <a:bodyPr>
            <a:normAutofit fontScale="92500" lnSpcReduction="20000"/>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endParaRPr lang="en-US" sz="2800" dirty="0">
              <a:solidFill>
                <a:schemeClr val="tx1"/>
              </a:solidFill>
            </a:endParaRP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92500" lnSpcReduction="10000"/>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endParaRPr lang="en-US" sz="2800" dirty="0">
              <a:solidFill>
                <a:schemeClr val="tx1"/>
              </a:solidFill>
            </a:endParaRPr>
          </a:p>
          <a:p>
            <a:pPr lvl="1">
              <a:lnSpc>
                <a:spcPct val="110000"/>
              </a:lnSpc>
            </a:pPr>
            <a:r>
              <a:rPr lang="en-US" sz="2800" dirty="0">
                <a:solidFill>
                  <a:schemeClr val="tx1"/>
                </a:solidFill>
              </a:rPr>
              <a:t>Scale out BDC cluster components by increasing number of pods within Kubernetes nodes</a:t>
            </a:r>
          </a:p>
          <a:p>
            <a:pPr lvl="1">
              <a:lnSpc>
                <a:spcPct val="110000"/>
              </a:lnSpc>
            </a:pPr>
            <a:endParaRPr lang="en-US" sz="2800" dirty="0">
              <a:solidFill>
                <a:schemeClr val="tx1"/>
              </a:solidFill>
            </a:endParaRP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508486"/>
          </a:xfrm>
        </p:spPr>
        <p:txBody>
          <a:bodyPr>
            <a:normAutofit fontScale="850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featurize and label the data – during this stage, they can access the Data Pool and Storage Pool data stores directly to query the data and use a subset for training and testing the model</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Deep analytics and AI diagram shows ingesting data, storing it in HDFS within a SQL Server data pool, preparing and training the data with Spark using Machine Learning Services, and storing and serving the model with the SQL Server master instance and Machine Learning Services.">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Keras, and Tensorflow.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endParaRPr lang="en-US" sz="2800" dirty="0">
              <a:solidFill>
                <a:schemeClr val="tx1"/>
              </a:solidFill>
            </a:endParaRPr>
          </a:p>
          <a:p>
            <a:pPr lvl="1"/>
            <a:r>
              <a:rPr lang="en-US" sz="2800" dirty="0">
                <a:solidFill>
                  <a:schemeClr val="tx1"/>
                </a:solidFill>
              </a:rPr>
              <a:t>For cluster components, you have 3 primary interfaces:</a:t>
            </a:r>
          </a:p>
          <a:p>
            <a:pPr lvl="2"/>
            <a:r>
              <a:rPr lang="en-US" sz="2408" dirty="0">
                <a:solidFill>
                  <a:schemeClr val="tx1"/>
                </a:solidFill>
              </a:rPr>
              <a:t>The cluster administration portal</a:t>
            </a:r>
          </a:p>
          <a:p>
            <a:pPr lvl="2"/>
            <a:r>
              <a:rPr lang="en-US" sz="2408" dirty="0">
                <a:solidFill>
                  <a:schemeClr val="tx1"/>
                </a:solidFill>
              </a:rPr>
              <a:t>kubectl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Cluster administration portal</a:t>
            </a:r>
            <a:endParaRPr lang="en-US" sz="3600" dirty="0">
              <a:solidFill>
                <a:schemeClr val="tx1"/>
              </a:solidFill>
              <a:latin typeface="+mj-lt"/>
            </a:endParaRPr>
          </a:p>
        </p:txBody>
      </p:sp>
      <p:pic>
        <p:nvPicPr>
          <p:cNvPr id="5" name="Picture 4" descr="A screenshot of the cluster administration pool.">
            <a:extLst>
              <a:ext uri="{FF2B5EF4-FFF2-40B4-BE49-F238E27FC236}">
                <a16:creationId xmlns:a16="http://schemas.microsoft.com/office/drawing/2014/main" id="{A3874AA0-FD48-4E1F-9414-C1148A24D7CC}"/>
              </a:ext>
            </a:extLst>
          </p:cNvPr>
          <p:cNvPicPr>
            <a:picLocks noChangeAspect="1"/>
          </p:cNvPicPr>
          <p:nvPr/>
        </p:nvPicPr>
        <p:blipFill>
          <a:blip r:embed="rId3"/>
          <a:stretch>
            <a:fillRect/>
          </a:stretch>
        </p:blipFill>
        <p:spPr>
          <a:xfrm>
            <a:off x="1509337" y="1868682"/>
            <a:ext cx="9173325"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Metastore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endParaRPr lang="en-US" sz="3600" dirty="0">
              <a:solidFill>
                <a:schemeClr val="tx1"/>
              </a:solidFill>
            </a:endParaRP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31D804C3-34AB-48CE-B5BF-414BE2B0F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 strategy includes retail stores, web e-commerce, and mobile e-commerce">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85000" lnSpcReduction="2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endParaRPr lang="en-US" dirty="0"/>
          </a:p>
          <a:p>
            <a:r>
              <a:rPr lang="en-US" dirty="0"/>
              <a:t>WWI's technology team has recognized they must address the fact that they have quickly outgrown their ability to handle data</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D9AB61BF-C376-489E-BA7F-3465FCC0A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shows siloed insights">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7384734" cy="5442144"/>
          </a:xfrm>
        </p:spPr>
        <p:txBody>
          <a:bodyPr>
            <a:normAutofit lnSpcReduction="10000"/>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endParaRPr lang="en-US" sz="3600" dirty="0">
              <a:solidFill>
                <a:schemeClr val="tx1"/>
              </a:solidFill>
            </a:endParaRP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2ACB925D-2F01-495B-AC94-A970494AC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174437" cy="5442144"/>
          </a:xfrm>
        </p:spPr>
        <p:txBody>
          <a:bodyPr>
            <a:normAutofit lnSpcReduction="10000"/>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endParaRPr lang="en-US" sz="3600" dirty="0">
              <a:solidFill>
                <a:schemeClr val="tx1"/>
              </a:solidFill>
            </a:endParaRP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pic>
        <p:nvPicPr>
          <p:cNvPr id="9" name="Graphic 8" descr="Statistics icon">
            <a:extLst>
              <a:ext uri="{FF2B5EF4-FFF2-40B4-BE49-F238E27FC236}">
                <a16:creationId xmlns:a16="http://schemas.microsoft.com/office/drawing/2014/main" id="{19A2C0F4-BFF3-440A-97FA-DCA3F1BE1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238" y="1929776"/>
            <a:ext cx="1421429" cy="1421429"/>
          </a:xfrm>
          <a:prstGeom prst="rect">
            <a:avLst/>
          </a:prstGeom>
        </p:spPr>
      </p:pic>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11238" y="4606636"/>
            <a:ext cx="1421430" cy="1421430"/>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http://schemas.microsoft.com/office/infopath/2007/PartnerControls"/>
    <ds:schemaRef ds:uri="http://purl.org/dc/elements/1.1/"/>
    <ds:schemaRef ds:uri="2023ac63-7b75-4916-a9ee-591457758eee"/>
    <ds:schemaRef ds:uri="http://schemas.microsoft.com/office/2006/metadata/properties"/>
    <ds:schemaRef ds:uri="http://purl.org/dc/terms/"/>
    <ds:schemaRef ds:uri="http://schemas.openxmlformats.org/package/2006/metadata/core-properties"/>
    <ds:schemaRef ds:uri="d9c797ad-d7c3-4982-82b7-81352a75e4a5"/>
    <ds:schemaRef ds:uri="http://schemas.microsoft.com/office/2006/documentManagement/typ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6323</TotalTime>
  <Words>8819</Words>
  <Application>Microsoft Office PowerPoint</Application>
  <PresentationFormat>Widescreen</PresentationFormat>
  <Paragraphs>463</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Consolas</vt:lpstr>
      <vt:lpstr>Segoe UI</vt:lpstr>
      <vt:lpstr>Segoe UI Light</vt:lpstr>
      <vt:lpstr>Segoe UI Semilight</vt:lpstr>
      <vt:lpstr>Wingdings</vt:lpstr>
      <vt:lpstr>2_Server and Cloud 2013</vt:lpstr>
      <vt:lpstr>C+E Readiness Template</vt:lpstr>
      <vt:lpstr>Modernizing Data Analytics with SQL Server 2019</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 </vt:lpstr>
      <vt:lpstr>Customer situation - 6 </vt:lpstr>
      <vt:lpstr>Customer needs </vt:lpstr>
      <vt:lpstr>Customer needs - 2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Preferred solution - 13 </vt:lpstr>
      <vt:lpstr>Preferred solution - 14 </vt:lpstr>
      <vt:lpstr>Preferred solution - 15 </vt:lpstr>
      <vt:lpstr>Preferred solution - 16 </vt:lpstr>
      <vt:lpstr>Preferred solution - 17 </vt:lpstr>
      <vt:lpstr>Preferred solution - 18 </vt:lpstr>
      <vt:lpstr>Preferred objections handling </vt:lpstr>
      <vt:lpstr>Preferred objections handling - 2 </vt:lpstr>
      <vt:lpstr>Preferred objections handling - 3 </vt:lpstr>
      <vt:lpstr>Preferred objections handling - 4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Gaurav</cp:lastModifiedBy>
  <cp:revision>119</cp:revision>
  <dcterms:created xsi:type="dcterms:W3CDTF">2016-01-21T23:17:09Z</dcterms:created>
  <dcterms:modified xsi:type="dcterms:W3CDTF">2020-08-18T19:39:42Z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